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56" r:id="rId2"/>
    <p:sldId id="258" r:id="rId3"/>
    <p:sldId id="272" r:id="rId4"/>
    <p:sldId id="273" r:id="rId5"/>
    <p:sldId id="274" r:id="rId6"/>
    <p:sldId id="279" r:id="rId7"/>
    <p:sldId id="280" r:id="rId8"/>
    <p:sldId id="281" r:id="rId9"/>
    <p:sldId id="275" r:id="rId10"/>
    <p:sldId id="282" r:id="rId11"/>
    <p:sldId id="283" r:id="rId12"/>
    <p:sldId id="276" r:id="rId13"/>
    <p:sldId id="277" r:id="rId14"/>
    <p:sldId id="278" r:id="rId15"/>
    <p:sldId id="284" r:id="rId16"/>
    <p:sldId id="270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42" autoAdjust="0"/>
  </p:normalViewPr>
  <p:slideViewPr>
    <p:cSldViewPr>
      <p:cViewPr varScale="1">
        <p:scale>
          <a:sx n="63" d="100"/>
          <a:sy n="63" d="100"/>
        </p:scale>
        <p:origin x="-120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F5368-74E3-4EA5-B9D1-37BBFE00F225}" type="datetimeFigureOut">
              <a:rPr lang="fr-FR" smtClean="0"/>
              <a:t>30/03/2014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D2C20-FD7E-47EF-8E80-79DE60009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53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ferlud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83715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Voir</a:t>
            </a:r>
            <a:r>
              <a:rPr lang="fr-FR" baseline="0" dirty="0" smtClean="0"/>
              <a:t> la fiche Experimentation.pdf du dossier Bob pour les objectifs, etc.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0735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On demande ici une prise de notes, pas aisée</a:t>
            </a:r>
            <a:r>
              <a:rPr lang="fr-FR" baseline="0" dirty="0" smtClean="0"/>
              <a:t> pour l’élève. En classe ou à la maison, on demande à l’élève s’il est possible de corriger les irrégularités du terrain, question qui a déjà été posée par des élèves.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95602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Beaucoup d’estimation dans lesquelles il faut utilise</a:t>
            </a:r>
            <a:r>
              <a:rPr lang="fr-FR" baseline="0" dirty="0" smtClean="0"/>
              <a:t>r le corps humain pour déterminer les données nécessaires au calcul du volume (c’est à l’échelle d’homme environ).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2215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 nouveau un coup de pouce (pour lequel il faut donner la formule ou la faire chercher dans le manuel). Une dernière question assez difficile, mais ça donne une idée</a:t>
            </a:r>
            <a:r>
              <a:rPr lang="fr-FR" baseline="0" dirty="0" smtClean="0"/>
              <a:t> de la masse disparue.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885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Les prérequis sur</a:t>
            </a:r>
            <a:r>
              <a:rPr lang="fr-FR" baseline="0" dirty="0" smtClean="0"/>
              <a:t> le plateau de Caussols dans le programme de 5</a:t>
            </a:r>
            <a:r>
              <a:rPr lang="fr-FR" baseline="30000" dirty="0" smtClean="0"/>
              <a:t>e</a:t>
            </a:r>
            <a:r>
              <a:rPr lang="fr-FR" baseline="0" dirty="0" smtClean="0"/>
              <a:t> : proportionnalité, angles, volume, statistique.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7450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3 photos</a:t>
            </a:r>
            <a:r>
              <a:rPr lang="fr-FR" baseline="0" dirty="0" smtClean="0"/>
              <a:t> du plateau de Caussols pour expliquer ce qui a motivé les fiches : hauteur d’arbre, calcul de pente, calcul de volume.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119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Les élèves doivent mettre des croix sur le trajet, prendre les</a:t>
            </a:r>
            <a:r>
              <a:rPr lang="fr-FR" baseline="0" dirty="0" smtClean="0"/>
              <a:t> heures de début et de fin de trajet et demander au chauffeur les kilométrages. En fin d’activité, il faut renseigner </a:t>
            </a:r>
            <a:r>
              <a:rPr lang="fr-FR" baseline="0" dirty="0" smtClean="0"/>
              <a:t>les vitesses moyennes.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453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Mise en situation des stagiaires dans le calcul de</a:t>
            </a:r>
            <a:r>
              <a:rPr lang="fr-FR" baseline="0" dirty="0" smtClean="0"/>
              <a:t> la hauteur du sol au plafond.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622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Ce qui a été fait les années précédentes : activité</a:t>
            </a:r>
            <a:r>
              <a:rPr lang="fr-FR" baseline="0" dirty="0" smtClean="0"/>
              <a:t> très dirigée, très mathématisée d’emblée. Une partie « à la maison » (indiquée par le pictogramme) rend l’ensemble difficile à la lecture.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236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Ce qui a été modifié cette année : un dessin plus fidèle de la situation (l’arbre</a:t>
            </a:r>
            <a:r>
              <a:rPr lang="fr-FR" baseline="0" dirty="0" smtClean="0"/>
              <a:t> est à « hauteur d’œil »), 3 questions très simples avec une référence à un travail suivi en classe.</a:t>
            </a:r>
          </a:p>
          <a:p>
            <a:r>
              <a:rPr lang="fr-FR" baseline="0" dirty="0" smtClean="0"/>
              <a:t>On trouve dans le travail de classe une narration de recherche, avec un coup de pouce (indication de différentes méthodes), ainsi qu’une ouverture vers les statistiques.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2365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2365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Voir</a:t>
            </a:r>
            <a:r>
              <a:rPr lang="fr-FR" baseline="0" dirty="0" smtClean="0"/>
              <a:t> la fiche Exercicemodif1.pdf du dossier Bob pour les objectifs, etc.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2C20-FD7E-47EF-8E80-79DE60009851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073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52F8BBA-16F7-495D-89E5-DCA4B66560F8}" type="datetimeFigureOut">
              <a:rPr lang="fr-FR" smtClean="0"/>
              <a:pPr/>
              <a:t>30/03/2014</a:t>
            </a:fld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42FAFFA-4804-490A-942B-741FA891F7C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8BBA-16F7-495D-89E5-DCA4B66560F8}" type="datetimeFigureOut">
              <a:rPr lang="fr-FR" smtClean="0"/>
              <a:pPr/>
              <a:t>30/03/2014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FFA-4804-490A-942B-741FA891F7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8BBA-16F7-495D-89E5-DCA4B66560F8}" type="datetimeFigureOut">
              <a:rPr lang="fr-FR" smtClean="0"/>
              <a:pPr/>
              <a:t>30/03/2014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FFA-4804-490A-942B-741FA891F7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8BBA-16F7-495D-89E5-DCA4B66560F8}" type="datetimeFigureOut">
              <a:rPr lang="fr-FR" smtClean="0"/>
              <a:pPr/>
              <a:t>30/03/2014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FFA-4804-490A-942B-741FA891F7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8BBA-16F7-495D-89E5-DCA4B66560F8}" type="datetimeFigureOut">
              <a:rPr lang="fr-FR" smtClean="0"/>
              <a:pPr/>
              <a:t>30/03/2014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FFA-4804-490A-942B-741FA891F7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8BBA-16F7-495D-89E5-DCA4B66560F8}" type="datetimeFigureOut">
              <a:rPr lang="fr-FR" smtClean="0"/>
              <a:pPr/>
              <a:t>30/03/2014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FFA-4804-490A-942B-741FA891F7C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8BBA-16F7-495D-89E5-DCA4B66560F8}" type="datetimeFigureOut">
              <a:rPr lang="fr-FR" smtClean="0"/>
              <a:pPr/>
              <a:t>30/03/2014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FFA-4804-490A-942B-741FA891F7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8BBA-16F7-495D-89E5-DCA4B66560F8}" type="datetimeFigureOut">
              <a:rPr lang="fr-FR" smtClean="0"/>
              <a:pPr/>
              <a:t>30/03/2014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FFA-4804-490A-942B-741FA891F7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8BBA-16F7-495D-89E5-DCA4B66560F8}" type="datetimeFigureOut">
              <a:rPr lang="fr-FR" smtClean="0"/>
              <a:pPr/>
              <a:t>30/03/2014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FFA-4804-490A-942B-741FA891F7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8BBA-16F7-495D-89E5-DCA4B66560F8}" type="datetimeFigureOut">
              <a:rPr lang="fr-FR" smtClean="0"/>
              <a:pPr/>
              <a:t>30/03/2014</a:t>
            </a:fld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FFA-4804-490A-942B-741FA891F7C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8BBA-16F7-495D-89E5-DCA4B66560F8}" type="datetimeFigureOut">
              <a:rPr lang="fr-FR" smtClean="0"/>
              <a:pPr/>
              <a:t>30/03/2014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FFA-4804-490A-942B-741FA891F7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52F8BBA-16F7-495D-89E5-DCA4B66560F8}" type="datetimeFigureOut">
              <a:rPr lang="fr-FR" smtClean="0"/>
              <a:pPr/>
              <a:t>30/03/2014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42FAFFA-4804-490A-942B-741FA891F7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etiennesy@orange.fr" TargetMode="External"/><Relationship Id="rId2" Type="http://schemas.openxmlformats.org/officeDocument/2006/relationships/hyperlink" Target="mailto:catherine.chabrier@ac-nice.f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54192" y="-315416"/>
            <a:ext cx="4238288" cy="2736304"/>
          </a:xfrm>
        </p:spPr>
        <p:txBody>
          <a:bodyPr>
            <a:noAutofit/>
          </a:bodyPr>
          <a:lstStyle/>
          <a:p>
            <a:r>
              <a:rPr lang="fr-FR" sz="44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</a:t>
            </a:r>
            <a:br>
              <a:rPr lang="fr-FR" sz="44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</a:br>
            <a:r>
              <a:rPr lang="fr-FR" sz="4400" b="1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 </a:t>
            </a:r>
            <a:r>
              <a:rPr lang="fr-FR" sz="44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inaccessibles…</a:t>
            </a:r>
            <a:br>
              <a:rPr lang="fr-FR" sz="44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</a:br>
            <a:r>
              <a:rPr lang="fr-FR" sz="4400" b="1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  </a:t>
            </a:r>
            <a:r>
              <a:rPr lang="fr-FR" sz="44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ou pas !</a:t>
            </a:r>
            <a:endParaRPr lang="fr-FR" sz="4400" dirty="0">
              <a:latin typeface="Bonzai" pitchFamily="2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44008" y="5179640"/>
            <a:ext cx="3456384" cy="105767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nzai" pitchFamily="2" charset="0"/>
              </a:rPr>
              <a:t>APMEP     Avril 2014</a:t>
            </a:r>
          </a:p>
          <a:p>
            <a:pPr algn="ctr"/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nzai" pitchFamily="2" charset="0"/>
              </a:rPr>
              <a:t>C. Chabrier &amp; S. Etienne</a:t>
            </a:r>
            <a:endParaRPr lang="fr-F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nzai" pitchFamily="2" charset="0"/>
            </a:endParaRPr>
          </a:p>
        </p:txBody>
      </p:sp>
      <p:sp>
        <p:nvSpPr>
          <p:cNvPr id="7" name="Rectangle 6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92696"/>
            <a:ext cx="7560840" cy="18002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Bob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>
              <a:spcBef>
                <a:spcPts val="1200"/>
              </a:spcBef>
            </a:pPr>
            <a:r>
              <a:rPr lang="fr-FR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 QUI A ÉTÉ Modifié.</a:t>
            </a:r>
            <a:endParaRPr lang="fr-FR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pic>
        <p:nvPicPr>
          <p:cNvPr id="5122" name="Picture 2" descr="D:\Mes_documents\cours\APMEP\2014\Mesures_inaccessibles\2014_APMEP_mesures_inaccessibles_0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37" y="2038697"/>
            <a:ext cx="7773987" cy="38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36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92696"/>
            <a:ext cx="7560840" cy="511256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Bob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>
              <a:spcBef>
                <a:spcPts val="1200"/>
              </a:spcBef>
            </a:pPr>
            <a:r>
              <a:rPr lang="fr-FR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Expérimentation.</a:t>
            </a:r>
            <a:endParaRPr lang="fr-FR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pic>
        <p:nvPicPr>
          <p:cNvPr id="6146" name="Picture 2" descr="D:\Mes_documents\cours\APMEP\2014\Mesures_inaccessibles\2014_APMEP_mesures_inaccessibles_0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649" y="3284984"/>
            <a:ext cx="3922009" cy="322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403648" y="1700808"/>
            <a:ext cx="7777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tx2"/>
                </a:solidFill>
              </a:rPr>
              <a:t>Travail en groupes de 4 élèves :</a:t>
            </a:r>
          </a:p>
          <a:p>
            <a:pPr lvl="1"/>
            <a:r>
              <a:rPr lang="fr-FR" b="1" dirty="0" smtClean="0">
                <a:solidFill>
                  <a:schemeClr val="tx2"/>
                </a:solidFill>
              </a:rPr>
              <a:t>Constitution de </a:t>
            </a:r>
            <a:r>
              <a:rPr lang="fr-FR" b="1" dirty="0">
                <a:solidFill>
                  <a:schemeClr val="tx2"/>
                </a:solidFill>
              </a:rPr>
              <a:t>deux groupes d’élèves </a:t>
            </a:r>
            <a:r>
              <a:rPr lang="fr-FR" b="1" dirty="0" smtClean="0">
                <a:solidFill>
                  <a:schemeClr val="tx2"/>
                </a:solidFill>
              </a:rPr>
              <a:t>à évaluer </a:t>
            </a:r>
            <a:r>
              <a:rPr lang="fr-FR" b="1" dirty="0">
                <a:solidFill>
                  <a:schemeClr val="tx2"/>
                </a:solidFill>
              </a:rPr>
              <a:t>en priorité.</a:t>
            </a:r>
          </a:p>
          <a:p>
            <a:r>
              <a:rPr lang="fr-FR" b="1" dirty="0">
                <a:solidFill>
                  <a:schemeClr val="tx2"/>
                </a:solidFill>
              </a:rPr>
              <a:t>La recherche :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chemeClr val="tx2"/>
                </a:solidFill>
              </a:rPr>
              <a:t>questions </a:t>
            </a:r>
            <a:r>
              <a:rPr lang="fr-FR" b="1" dirty="0">
                <a:solidFill>
                  <a:schemeClr val="tx2"/>
                </a:solidFill>
              </a:rPr>
              <a:t>sur la profondeur du ravin.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FR" b="1" dirty="0">
                <a:solidFill>
                  <a:schemeClr val="tx2"/>
                </a:solidFill>
              </a:rPr>
              <a:t>essais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>
                <a:solidFill>
                  <a:schemeClr val="tx2"/>
                </a:solidFill>
              </a:rPr>
              <a:t>d’utilisation du théorème de Pythagore.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chemeClr val="tx2"/>
                </a:solidFill>
              </a:rPr>
              <a:t>essais </a:t>
            </a:r>
            <a:r>
              <a:rPr lang="fr-FR" b="1" dirty="0">
                <a:solidFill>
                  <a:schemeClr val="tx2"/>
                </a:solidFill>
              </a:rPr>
              <a:t>d’utilisation de la trigonométrie.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FR" b="1" dirty="0">
                <a:solidFill>
                  <a:schemeClr val="tx2"/>
                </a:solidFill>
              </a:rPr>
              <a:t>essais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>
                <a:solidFill>
                  <a:schemeClr val="tx2"/>
                </a:solidFill>
              </a:rPr>
              <a:t>d’utilisation du théorème de Thalès.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chemeClr val="tx2"/>
                </a:solidFill>
              </a:rPr>
              <a:t>codage </a:t>
            </a:r>
            <a:r>
              <a:rPr lang="fr-FR" b="1" dirty="0">
                <a:solidFill>
                  <a:schemeClr val="tx2"/>
                </a:solidFill>
              </a:rPr>
              <a:t>de tous les angles.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chemeClr val="tx2"/>
                </a:solidFill>
              </a:rPr>
              <a:t>vers </a:t>
            </a:r>
            <a:r>
              <a:rPr lang="fr-FR" b="1" dirty="0">
                <a:solidFill>
                  <a:schemeClr val="tx2"/>
                </a:solidFill>
              </a:rPr>
              <a:t>une solution.</a:t>
            </a: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00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81608"/>
            <a:ext cx="7560840" cy="51514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Plateau de Caussols : pente.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pic>
        <p:nvPicPr>
          <p:cNvPr id="7170" name="Picture 2" descr="D:\Mes_documents\cours\APMEP\2014\Mesures_inaccessibles\2014_APMEP_mesures_inaccessibles_08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80"/>
          <a:stretch/>
        </p:blipFill>
        <p:spPr bwMode="auto">
          <a:xfrm>
            <a:off x="599885" y="1436340"/>
            <a:ext cx="8012113" cy="386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55576" y="5517584"/>
            <a:ext cx="6336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Clr>
                <a:schemeClr val="accent1"/>
              </a:buClr>
              <a:buSzPct val="76000"/>
              <a:buFont typeface="Wingdings" panose="05000000000000000000" pitchFamily="2" charset="2"/>
              <a:buChar char="Ø"/>
            </a:pPr>
            <a:r>
              <a:rPr lang="fr-FR" sz="2200" cap="al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smartphone « niveau ».</a:t>
            </a:r>
            <a:endParaRPr lang="fr-FR" sz="2200" cap="all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853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92696"/>
            <a:ext cx="7560840" cy="50405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Plateau </a:t>
            </a:r>
            <a:r>
              <a:rPr lang="fr-FR" sz="26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Caussols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rivière.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pic>
        <p:nvPicPr>
          <p:cNvPr id="8194" name="Picture 2" descr="D:\Mes_documents\cours\APMEP\2014\Mesures_inaccessibles\2014_APMEP_mesures_inaccessibles_0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85" y="2192635"/>
            <a:ext cx="8031163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53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92696"/>
            <a:ext cx="7560840" cy="223224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Plateau </a:t>
            </a:r>
            <a:r>
              <a:rPr lang="fr-FR" sz="26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Caussols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Siphon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>
              <a:spcBef>
                <a:spcPts val="1200"/>
              </a:spcBef>
            </a:pPr>
            <a:r>
              <a:rPr lang="fr-FR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 le terrain : prise de notes.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pic>
        <p:nvPicPr>
          <p:cNvPr id="9220" name="Picture 4" descr="D:\Mes_documents\cours\APMEP\2014\Mesures_inaccessibles\2014_APMEP_mesures_inaccessibles_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8018463" cy="41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853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92696"/>
            <a:ext cx="7560840" cy="223224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Plateau </a:t>
            </a:r>
            <a:r>
              <a:rPr lang="fr-FR" sz="26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Caussols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Siphon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>
              <a:spcBef>
                <a:spcPts val="1200"/>
              </a:spcBef>
            </a:pPr>
            <a:r>
              <a:rPr lang="fr-FR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classe.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42" name="Picture 2" descr="D:\Mes_documents\cours\APMEP\2014\Mesures_inaccessibles\2014_APMEP_mesures_inaccessibles_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17" y="2564904"/>
            <a:ext cx="802993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64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99116" y="1401688"/>
            <a:ext cx="7498080" cy="4331568"/>
          </a:xfrm>
        </p:spPr>
        <p:txBody>
          <a:bodyPr>
            <a:normAutofit/>
          </a:bodyPr>
          <a:lstStyle/>
          <a:p>
            <a:pPr>
              <a:buSzPct val="80000"/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Questions diverses.</a:t>
            </a:r>
          </a:p>
          <a:p>
            <a:pPr algn="ctr">
              <a:buNone/>
            </a:pPr>
            <a:endParaRPr lang="fr-FR" sz="2600" dirty="0" smtClean="0"/>
          </a:p>
          <a:p>
            <a:pPr algn="ctr">
              <a:buNone/>
            </a:pPr>
            <a:endParaRPr lang="fr-FR" sz="2600" dirty="0"/>
          </a:p>
          <a:p>
            <a:pPr>
              <a:buNone/>
            </a:pPr>
            <a:r>
              <a:rPr lang="fr-FR" sz="2800" dirty="0" smtClean="0"/>
              <a:t>	</a:t>
            </a:r>
            <a:r>
              <a:rPr lang="fr-FR" dirty="0" smtClean="0"/>
              <a:t>Catherine CHABRIER</a:t>
            </a:r>
          </a:p>
          <a:p>
            <a:pPr>
              <a:buNone/>
            </a:pPr>
            <a:r>
              <a:rPr lang="fr-FR" dirty="0" smtClean="0"/>
              <a:t>			  Mail : </a:t>
            </a:r>
            <a:r>
              <a:rPr lang="fr-FR" dirty="0" smtClean="0">
                <a:solidFill>
                  <a:schemeClr val="accent6"/>
                </a:solidFill>
                <a:hlinkClick r:id="rId2"/>
              </a:rPr>
              <a:t>catherine.chabrier@ac-nice.fr</a:t>
            </a:r>
            <a:endParaRPr lang="fr-FR" dirty="0" smtClean="0">
              <a:solidFill>
                <a:schemeClr val="accent6"/>
              </a:solidFill>
            </a:endParaRPr>
          </a:p>
          <a:p>
            <a:pPr algn="ctr">
              <a:buNone/>
            </a:pPr>
            <a:endParaRPr lang="fr-FR" sz="1600" dirty="0" smtClean="0"/>
          </a:p>
          <a:p>
            <a:pPr>
              <a:buNone/>
            </a:pPr>
            <a:r>
              <a:rPr lang="fr-FR" dirty="0" smtClean="0"/>
              <a:t>	Sylvain ETIENNE</a:t>
            </a:r>
          </a:p>
          <a:p>
            <a:pPr>
              <a:buNone/>
            </a:pPr>
            <a:r>
              <a:rPr lang="fr-FR" dirty="0"/>
              <a:t>	</a:t>
            </a:r>
            <a:r>
              <a:rPr lang="fr-FR" dirty="0" smtClean="0"/>
              <a:t>		  Mail : </a:t>
            </a:r>
            <a:r>
              <a:rPr lang="fr-FR" dirty="0" smtClean="0">
                <a:solidFill>
                  <a:schemeClr val="accent6"/>
                </a:solidFill>
                <a:hlinkClick r:id="rId3"/>
              </a:rPr>
              <a:t>etiennesy@orange.fr</a:t>
            </a:r>
            <a:endParaRPr lang="fr-FR" dirty="0">
              <a:solidFill>
                <a:schemeClr val="accent6"/>
              </a:solidFill>
            </a:endParaRPr>
          </a:p>
        </p:txBody>
      </p: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329680"/>
            <a:ext cx="7560840" cy="46196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Introduction.</a:t>
            </a:r>
          </a:p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Dans le bus.</a:t>
            </a:r>
          </a:p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plateau de Caussols</a:t>
            </a:r>
            <a:r>
              <a:rPr lang="fr-FR" sz="26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hauteur d’arbre.</a:t>
            </a:r>
          </a:p>
          <a:p>
            <a:pPr>
              <a:spcBef>
                <a:spcPts val="1200"/>
              </a:spcBef>
            </a:pPr>
            <a:r>
              <a:rPr lang="fr-FR" sz="26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Bob.</a:t>
            </a:r>
          </a:p>
          <a:p>
            <a:pPr>
              <a:spcBef>
                <a:spcPts val="1200"/>
              </a:spcBef>
            </a:pPr>
            <a:r>
              <a:rPr lang="fr-FR" sz="26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Plateau de Caussols : pente.</a:t>
            </a:r>
          </a:p>
          <a:p>
            <a:pPr>
              <a:spcBef>
                <a:spcPts val="1200"/>
              </a:spcBef>
            </a:pPr>
            <a:r>
              <a:rPr lang="fr-FR" sz="26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Plateau de Caussols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rivière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26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Plateau de Caussols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Siphon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Questions diverses.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92696"/>
            <a:ext cx="4608512" cy="50405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Introduction.</a:t>
            </a: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40768"/>
            <a:ext cx="6696744" cy="502255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39338"/>
            <a:ext cx="6696744" cy="502255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733" y="1340768"/>
            <a:ext cx="378042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21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92696"/>
            <a:ext cx="4824536" cy="58715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Dans le bus.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pic>
        <p:nvPicPr>
          <p:cNvPr id="2050" name="Picture 2" descr="D:\Mes_documents\cours\APMEP\2014\Mesures_inaccessibles\sortie_SVT_2014\carte_global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57606"/>
            <a:ext cx="6051028" cy="529573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53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92696"/>
            <a:ext cx="7560840" cy="345638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plateau de Caussols</a:t>
            </a:r>
            <a:r>
              <a:rPr lang="fr-FR" sz="26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hauteur d’arbre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fr-FR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1200"/>
              </a:spcBef>
            </a:pPr>
            <a:r>
              <a:rPr lang="fr-FR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exemple : calcul de la hauteur d’un étage : à vous de travailler !</a:t>
            </a:r>
          </a:p>
          <a:p>
            <a:pPr lvl="1">
              <a:spcBef>
                <a:spcPts val="1200"/>
              </a:spcBef>
            </a:pPr>
            <a:r>
              <a:rPr lang="fr-FR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Matériel disponible : 2 mètre-rubans, règle et rapporteur « jaunes », fil à plomb</a:t>
            </a:r>
            <a:endParaRPr lang="fr-FR" cap="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sp>
        <p:nvSpPr>
          <p:cNvPr id="2" name="ZoneTexte 1"/>
          <p:cNvSpPr txBox="1"/>
          <p:nvPr/>
        </p:nvSpPr>
        <p:spPr>
          <a:xfrm>
            <a:off x="755576" y="5733256"/>
            <a:ext cx="61641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Clr>
                <a:schemeClr val="accent1"/>
              </a:buClr>
              <a:buSzPct val="76000"/>
              <a:buFont typeface="Wingdings 2" panose="05020102010507070707" pitchFamily="18" charset="2"/>
              <a:buChar char=""/>
            </a:pPr>
            <a:r>
              <a:rPr lang="fr-FR" sz="2200" cap="al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Premières réflexions ?</a:t>
            </a:r>
            <a:endParaRPr lang="fr-FR" sz="2200" cap="all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D:\Mes_documents\cours\APMEP\2014\Mesures_inaccessibles\sortie_SVT_ancien\Sorties_de_Geologie_axees_Caussols_math_02_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965" y="3024308"/>
            <a:ext cx="4595837" cy="263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53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92696"/>
            <a:ext cx="7560840" cy="345638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plateau de Caussols</a:t>
            </a:r>
            <a:r>
              <a:rPr lang="fr-FR" sz="26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hauteur d’arbre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fr-FR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1200"/>
              </a:spcBef>
            </a:pPr>
            <a:r>
              <a:rPr lang="fr-FR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 qui a été fait.</a:t>
            </a: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pic>
        <p:nvPicPr>
          <p:cNvPr id="2050" name="Picture 2" descr="D:\Mes_documents\cours\APMEP\2014\Mesures_inaccessibles\2014_APMEP_mesures_inaccessibles_0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7"/>
            <a:ext cx="5184576" cy="4679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30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92696"/>
            <a:ext cx="7560840" cy="345638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plateau de Caussols</a:t>
            </a:r>
            <a:r>
              <a:rPr lang="fr-FR" sz="26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hauteur d’arbre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fr-FR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1200"/>
              </a:spcBef>
            </a:pPr>
            <a:r>
              <a:rPr lang="fr-FR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 qui a été modifié.</a:t>
            </a: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pic>
        <p:nvPicPr>
          <p:cNvPr id="3074" name="Picture 2" descr="D:\Mes_documents\cours\APMEP\2014\Mesures_inaccessibles\2014_APMEP_mesures_inaccessibles_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1812528"/>
            <a:ext cx="6199028" cy="456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Mes_documents\cours\APMEP\2014\Mesures_inaccessibles\2014_APMEP_mesures_inaccessibles_0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49" y="1916832"/>
            <a:ext cx="819270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92696"/>
            <a:ext cx="7560840" cy="345638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plateau de Caussols</a:t>
            </a:r>
            <a:r>
              <a:rPr lang="fr-FR" sz="2600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hauteur d’arbre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fr-FR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1200"/>
              </a:spcBef>
            </a:pPr>
            <a:r>
              <a:rPr lang="fr-FR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Réflexions collectives</a:t>
            </a:r>
          </a:p>
          <a:p>
            <a:pPr lvl="1">
              <a:spcBef>
                <a:spcPts val="1200"/>
              </a:spcBef>
            </a:pPr>
            <a:r>
              <a:rPr lang="fr-FR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Suite possible : faire des statistiques</a:t>
            </a:r>
          </a:p>
          <a:p>
            <a:pPr lvl="1">
              <a:spcBef>
                <a:spcPts val="1200"/>
              </a:spcBef>
            </a:pPr>
            <a:r>
              <a:rPr lang="fr-FR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Smartphone : Smart </a:t>
            </a:r>
            <a:r>
              <a:rPr lang="fr-FR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</a:t>
            </a:r>
            <a:r>
              <a:rPr lang="fr-FR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Lite</a:t>
            </a: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3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</p:spTree>
    <p:extLst>
      <p:ext uri="{BB962C8B-B14F-4D97-AF65-F5344CB8AC3E}">
        <p14:creationId xmlns:p14="http://schemas.microsoft.com/office/powerpoint/2010/main" val="425082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692696"/>
            <a:ext cx="7560840" cy="18002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Bob</a:t>
            </a:r>
            <a:r>
              <a:rPr lang="fr-FR" sz="26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>
              <a:spcBef>
                <a:spcPts val="1200"/>
              </a:spcBef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 QUI A ÉTÉ FAIT.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388560" y="5661248"/>
            <a:ext cx="504056" cy="864096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0" y="-27384"/>
            <a:ext cx="3672408" cy="541864"/>
          </a:xfrm>
        </p:spPr>
        <p:txBody>
          <a:bodyPr>
            <a:noAutofit/>
          </a:bodyPr>
          <a:lstStyle/>
          <a:p>
            <a:pPr algn="ctr"/>
            <a:r>
              <a:rPr lang="fr-FR" sz="2100" b="1" u="sng" cap="all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nzai" pitchFamily="2" charset="0"/>
              </a:rPr>
              <a:t>Mesures inaccessibles… ou pas !</a:t>
            </a:r>
            <a:endParaRPr lang="fr-FR" sz="2100" dirty="0"/>
          </a:p>
        </p:txBody>
      </p:sp>
      <p:pic>
        <p:nvPicPr>
          <p:cNvPr id="4099" name="Picture 3" descr="D:\Mes_documents\cours\APMEP\2014\Mesures_inaccessibles\2014_APMEP_mesures_inaccessibles_0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805771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Mes_documents\cours\APMEP\2014\Mesures_inaccessibles\2014_APMEP_mesures_inaccessibles_0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758052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536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1524</TotalTime>
  <Words>654</Words>
  <Application>Microsoft Office PowerPoint</Application>
  <PresentationFormat>Affichage à l'écran (4:3)</PresentationFormat>
  <Paragraphs>96</Paragraphs>
  <Slides>16</Slides>
  <Notes>13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Austin</vt:lpstr>
      <vt:lpstr>Mesures   inaccessibles…   ou pas !</vt:lpstr>
      <vt:lpstr>Mesures inaccessibles… ou pas !</vt:lpstr>
      <vt:lpstr>Mesures inaccessibles… ou pas !</vt:lpstr>
      <vt:lpstr>Mesures inaccessibles… ou pas !</vt:lpstr>
      <vt:lpstr>Mesures inaccessibles… ou pas !</vt:lpstr>
      <vt:lpstr>Mesures inaccessibles… ou pas !</vt:lpstr>
      <vt:lpstr>Mesures inaccessibles… ou pas !</vt:lpstr>
      <vt:lpstr>Mesures inaccessibles… ou pas !</vt:lpstr>
      <vt:lpstr>Mesures inaccessibles… ou pas !</vt:lpstr>
      <vt:lpstr>Mesures inaccessibles… ou pas !</vt:lpstr>
      <vt:lpstr>Mesures inaccessibles… ou pas !</vt:lpstr>
      <vt:lpstr>Mesures inaccessibles… ou pas !</vt:lpstr>
      <vt:lpstr>Mesures inaccessibles… ou pas !</vt:lpstr>
      <vt:lpstr>Mesures inaccessibles… ou pas !</vt:lpstr>
      <vt:lpstr>Mesures inaccessibles… ou pas !</vt:lpstr>
      <vt:lpstr>Mesures inaccessibles… ou pas !</vt:lpstr>
    </vt:vector>
  </TitlesOfParts>
  <Company>ES &amp; 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Origami et mathématiques.</dc:title>
  <dc:creator>Sylvain</dc:creator>
  <cp:lastModifiedBy>Sylvain ETIENNE</cp:lastModifiedBy>
  <cp:revision>55</cp:revision>
  <dcterms:created xsi:type="dcterms:W3CDTF">2011-05-17T20:42:21Z</dcterms:created>
  <dcterms:modified xsi:type="dcterms:W3CDTF">2014-03-30T08:43:42Z</dcterms:modified>
</cp:coreProperties>
</file>